
<file path=[Content_Types].xml><?xml version="1.0" encoding="utf-8"?>
<Types xmlns="http://schemas.openxmlformats.org/package/2006/content-types">
  <Default Extension="png" ContentType="image/png"/>
  <Default Extension="jpeg" ContentType="image/jpeg"/>
  <Default Extension="3GP" ContentType="vide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56" r:id="rId2"/>
    <p:sldId id="259" r:id="rId3"/>
    <p:sldId id="260" r:id="rId4"/>
    <p:sldId id="257" r:id="rId5"/>
    <p:sldId id="261" r:id="rId6"/>
    <p:sldId id="258" r:id="rId7"/>
    <p:sldId id="262" r:id="rId8"/>
    <p:sldId id="263" r:id="rId9"/>
    <p:sldId id="264" r:id="rId10"/>
    <p:sldId id="265" r:id="rId11"/>
    <p:sldId id="266" r:id="rId12"/>
    <p:sldId id="267" r:id="rId13"/>
    <p:sldId id="268" r:id="rId14"/>
    <p:sldId id="269" r:id="rId15"/>
    <p:sldId id="272" r:id="rId16"/>
    <p:sldId id="273" r:id="rId17"/>
    <p:sldId id="278" r:id="rId18"/>
    <p:sldId id="274" r:id="rId19"/>
    <p:sldId id="275" r:id="rId20"/>
    <p:sldId id="276" r:id="rId21"/>
    <p:sldId id="277" r:id="rId22"/>
    <p:sldId id="271"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B5F586-216C-4FFF-A651-4903915572A5}" type="datetimeFigureOut">
              <a:rPr lang="en-US" smtClean="0"/>
              <a:t>12/8/2016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DFC02-D6BF-47E1-95C2-BF9C8F8A47ED}" type="slidenum">
              <a:rPr lang="en-US" smtClean="0"/>
              <a:t>‹#›</a:t>
            </a:fld>
            <a:endParaRPr lang="en-US"/>
          </a:p>
        </p:txBody>
      </p:sp>
    </p:spTree>
    <p:extLst>
      <p:ext uri="{BB962C8B-B14F-4D97-AF65-F5344CB8AC3E}">
        <p14:creationId xmlns:p14="http://schemas.microsoft.com/office/powerpoint/2010/main" val="59008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CDFC02-D6BF-47E1-95C2-BF9C8F8A47ED}" type="slidenum">
              <a:rPr lang="en-US" smtClean="0"/>
              <a:t>7</a:t>
            </a:fld>
            <a:endParaRPr lang="en-US"/>
          </a:p>
        </p:txBody>
      </p:sp>
    </p:spTree>
    <p:extLst>
      <p:ext uri="{BB962C8B-B14F-4D97-AF65-F5344CB8AC3E}">
        <p14:creationId xmlns:p14="http://schemas.microsoft.com/office/powerpoint/2010/main" val="221660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880A8A9E-CFCD-441B-8718-3ADC26DBA58F}" type="datetimeFigureOut">
              <a:rPr lang="en-US" smtClean="0"/>
              <a:t>12/8/2016</a:t>
            </a:fld>
            <a:endParaRPr lang="en-US"/>
          </a:p>
        </p:txBody>
      </p:sp>
      <p:sp>
        <p:nvSpPr>
          <p:cNvPr id="8" name="Slide Number Placeholder 7"/>
          <p:cNvSpPr>
            <a:spLocks noGrp="1"/>
          </p:cNvSpPr>
          <p:nvPr>
            <p:ph type="sldNum" sz="quarter" idx="11"/>
          </p:nvPr>
        </p:nvSpPr>
        <p:spPr/>
        <p:txBody>
          <a:bodyPr/>
          <a:lstStyle/>
          <a:p>
            <a:fld id="{2787C4FA-926D-4B9B-A95D-02EBD8E8FE1C}"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8A9E-CFCD-441B-8718-3ADC26DBA58F}"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C4FA-926D-4B9B-A95D-02EBD8E8FE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80A8A9E-CFCD-441B-8718-3ADC26DBA58F}"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C4FA-926D-4B9B-A95D-02EBD8E8FE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880A8A9E-CFCD-441B-8718-3ADC26DBA58F}"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C4FA-926D-4B9B-A95D-02EBD8E8FE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80A8A9E-CFCD-441B-8718-3ADC26DBA58F}"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87C4FA-926D-4B9B-A95D-02EBD8E8FE1C}"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80A8A9E-CFCD-441B-8718-3ADC26DBA58F}"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C4FA-926D-4B9B-A95D-02EBD8E8FE1C}"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880A8A9E-CFCD-441B-8718-3ADC26DBA58F}"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87C4FA-926D-4B9B-A95D-02EBD8E8FE1C}"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80A8A9E-CFCD-441B-8718-3ADC26DBA58F}"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87C4FA-926D-4B9B-A95D-02EBD8E8FE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A8A9E-CFCD-441B-8718-3ADC26DBA58F}"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87C4FA-926D-4B9B-A95D-02EBD8E8FE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A8A9E-CFCD-441B-8718-3ADC26DBA58F}"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C4FA-926D-4B9B-A95D-02EBD8E8FE1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0A8A9E-CFCD-441B-8718-3ADC26DBA58F}"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87C4FA-926D-4B9B-A95D-02EBD8E8FE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880A8A9E-CFCD-441B-8718-3ADC26DBA58F}" type="datetimeFigureOut">
              <a:rPr lang="en-US" smtClean="0"/>
              <a:t>12/8/2016</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2787C4FA-926D-4B9B-A95D-02EBD8E8FE1C}"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3GP"/><Relationship Id="rId1" Type="http://schemas.microsoft.com/office/2007/relationships/media" Target="../media/media1.3GP"/><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2296"/>
            <a:ext cx="7772400" cy="4267200"/>
          </a:xfrm>
        </p:spPr>
        <p:txBody>
          <a:bodyPr/>
          <a:lstStyle/>
          <a:p>
            <a:r>
              <a:rPr lang="en-US" sz="4800" b="1" u="sng" dirty="0" smtClean="0"/>
              <a:t>BREECH PRESENTATION</a:t>
            </a:r>
            <a:endParaRPr lang="en-US" sz="4800" b="1" u="sng" dirty="0"/>
          </a:p>
        </p:txBody>
      </p:sp>
      <p:sp>
        <p:nvSpPr>
          <p:cNvPr id="3" name="Subtitle 2"/>
          <p:cNvSpPr>
            <a:spLocks noGrp="1"/>
          </p:cNvSpPr>
          <p:nvPr>
            <p:ph type="subTitle" idx="1"/>
          </p:nvPr>
        </p:nvSpPr>
        <p:spPr>
          <a:xfrm>
            <a:off x="1371600" y="3501008"/>
            <a:ext cx="6400800" cy="1219200"/>
          </a:xfrm>
        </p:spPr>
        <p:txBody>
          <a:bodyPr>
            <a:noAutofit/>
          </a:bodyPr>
          <a:lstStyle/>
          <a:p>
            <a:r>
              <a:rPr lang="en-US" sz="1600" b="1" dirty="0" smtClean="0"/>
              <a:t>Dr. Ali F. </a:t>
            </a:r>
            <a:r>
              <a:rPr lang="en-US" sz="1600" b="1" dirty="0" smtClean="0"/>
              <a:t>Al-</a:t>
            </a:r>
            <a:r>
              <a:rPr lang="en-US" sz="1600" b="1" dirty="0" err="1" smtClean="0"/>
              <a:t>Assadi</a:t>
            </a:r>
            <a:endParaRPr lang="en-US" sz="1600" b="1" dirty="0"/>
          </a:p>
          <a:p>
            <a:r>
              <a:rPr lang="en-US" sz="1600" b="1" dirty="0" smtClean="0"/>
              <a:t> </a:t>
            </a:r>
            <a:r>
              <a:rPr lang="en-US" sz="1600" b="1" dirty="0" smtClean="0"/>
              <a:t>Prof. Of </a:t>
            </a:r>
            <a:r>
              <a:rPr lang="en-US" sz="1600" b="1" dirty="0" err="1" smtClean="0"/>
              <a:t>Obst</a:t>
            </a:r>
            <a:r>
              <a:rPr lang="en-US" sz="1600" b="1" dirty="0" smtClean="0"/>
              <a:t> &amp; </a:t>
            </a:r>
            <a:r>
              <a:rPr lang="en-US" sz="1600" b="1" dirty="0" err="1" smtClean="0"/>
              <a:t>Gyne</a:t>
            </a:r>
            <a:r>
              <a:rPr lang="en-US" sz="1600" b="1" dirty="0" smtClean="0"/>
              <a:t>.</a:t>
            </a:r>
          </a:p>
          <a:p>
            <a:r>
              <a:rPr lang="en-US" sz="1600" b="1" dirty="0" smtClean="0"/>
              <a:t>Basra Medical College</a:t>
            </a:r>
            <a:endParaRPr lang="en-US" sz="1600" b="1" dirty="0"/>
          </a:p>
        </p:txBody>
      </p:sp>
    </p:spTree>
    <p:extLst>
      <p:ext uri="{BB962C8B-B14F-4D97-AF65-F5344CB8AC3E}">
        <p14:creationId xmlns:p14="http://schemas.microsoft.com/office/powerpoint/2010/main" val="295298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(ECV)</a:t>
            </a:r>
          </a:p>
        </p:txBody>
      </p:sp>
      <p:sp>
        <p:nvSpPr>
          <p:cNvPr id="3" name="Content Placeholder 2"/>
          <p:cNvSpPr>
            <a:spLocks noGrp="1"/>
          </p:cNvSpPr>
          <p:nvPr>
            <p:ph idx="1"/>
          </p:nvPr>
        </p:nvSpPr>
        <p:spPr/>
        <p:txBody>
          <a:bodyPr/>
          <a:lstStyle/>
          <a:p>
            <a:r>
              <a:rPr lang="en-US" i="1" u="sng" dirty="0" smtClean="0"/>
              <a:t>Complications:</a:t>
            </a:r>
          </a:p>
          <a:p>
            <a:pPr marL="0" indent="0">
              <a:buNone/>
            </a:pPr>
            <a:r>
              <a:rPr lang="en-US" dirty="0" smtClean="0"/>
              <a:t>1- Placental separation.</a:t>
            </a:r>
          </a:p>
          <a:p>
            <a:pPr marL="0" indent="0">
              <a:buNone/>
            </a:pPr>
            <a:r>
              <a:rPr lang="en-US" dirty="0" smtClean="0"/>
              <a:t>2- Cord entanglement.</a:t>
            </a:r>
          </a:p>
          <a:p>
            <a:pPr marL="0" indent="0">
              <a:buNone/>
            </a:pPr>
            <a:r>
              <a:rPr lang="en-US" dirty="0" smtClean="0"/>
              <a:t>3- PROM.</a:t>
            </a:r>
          </a:p>
          <a:p>
            <a:pPr marL="0" indent="0">
              <a:buNone/>
            </a:pPr>
            <a:r>
              <a:rPr lang="en-US" dirty="0" smtClean="0"/>
              <a:t>4- Preterm labour.</a:t>
            </a:r>
          </a:p>
          <a:p>
            <a:pPr marL="0" indent="0">
              <a:buNone/>
            </a:pPr>
            <a:r>
              <a:rPr lang="en-US" dirty="0" smtClean="0"/>
              <a:t>5- Uterine scar dehiscence.</a:t>
            </a:r>
          </a:p>
          <a:p>
            <a:pPr marL="0" indent="0">
              <a:buNone/>
            </a:pPr>
            <a:r>
              <a:rPr lang="en-US" dirty="0" smtClean="0"/>
              <a:t>6- Transplacental hemorrhage with Rh sensitization. </a:t>
            </a:r>
          </a:p>
        </p:txBody>
      </p:sp>
    </p:spTree>
    <p:extLst>
      <p:ext uri="{BB962C8B-B14F-4D97-AF65-F5344CB8AC3E}">
        <p14:creationId xmlns:p14="http://schemas.microsoft.com/office/powerpoint/2010/main" val="3435643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ECV Procedure </a:t>
            </a:r>
            <a:endParaRPr lang="en-US" dirty="0"/>
          </a:p>
        </p:txBody>
      </p:sp>
      <p:sp>
        <p:nvSpPr>
          <p:cNvPr id="3" name="Content Placeholder 2"/>
          <p:cNvSpPr>
            <a:spLocks noGrp="1"/>
          </p:cNvSpPr>
          <p:nvPr>
            <p:ph idx="1"/>
          </p:nvPr>
        </p:nvSpPr>
        <p:spPr/>
        <p:txBody>
          <a:bodyPr/>
          <a:lstStyle/>
          <a:p>
            <a:r>
              <a:rPr lang="en-US" dirty="0" smtClean="0"/>
              <a:t>Usually done between 36-38 wk. because before 36 wks spontaneous version occur in a large proportion of cases &amp; after 38 </a:t>
            </a:r>
            <a:r>
              <a:rPr lang="en-US" dirty="0" err="1" smtClean="0"/>
              <a:t>wk</a:t>
            </a:r>
            <a:r>
              <a:rPr lang="en-US" dirty="0" smtClean="0"/>
              <a:t> it will be difficult due to decrease liquor vol.</a:t>
            </a:r>
            <a:endParaRPr lang="en-US" dirty="0"/>
          </a:p>
        </p:txBody>
      </p:sp>
      <p:pic>
        <p:nvPicPr>
          <p:cNvPr id="6146" name="Picture 2" descr="C:\Users\Lenovo\Pictures\Abnormal Fetal Lie &amp; Pressentation\ECV.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429000"/>
            <a:ext cx="2466975" cy="237626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Lenovo\Pictures\Abnormal Fetal Lie &amp; Pressentation\ECV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3176587"/>
            <a:ext cx="2408942" cy="291670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Lenovo\Pictures\Abnormal Fetal Lie &amp; Pressentation\ECV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6942" y="3629024"/>
            <a:ext cx="3143250" cy="217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0763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of persistent breech presentation</a:t>
            </a:r>
            <a:endParaRPr lang="en-US" dirty="0"/>
          </a:p>
        </p:txBody>
      </p:sp>
      <p:sp>
        <p:nvSpPr>
          <p:cNvPr id="3" name="Content Placeholder 2"/>
          <p:cNvSpPr>
            <a:spLocks noGrp="1"/>
          </p:cNvSpPr>
          <p:nvPr>
            <p:ph idx="1"/>
          </p:nvPr>
        </p:nvSpPr>
        <p:spPr/>
        <p:txBody>
          <a:bodyPr/>
          <a:lstStyle/>
          <a:p>
            <a:r>
              <a:rPr lang="en-US" dirty="0" smtClean="0"/>
              <a:t>The patient must be thoroughly assessed so that the correct rout for delivery must be chosen.</a:t>
            </a:r>
          </a:p>
          <a:p>
            <a:pPr marL="0" indent="0">
              <a:buNone/>
            </a:pPr>
            <a:r>
              <a:rPr lang="en-US" dirty="0" smtClean="0"/>
              <a:t>1- Assess the size &amp; shape of the pelvis using clinical examination, X-ray or CT scan.</a:t>
            </a:r>
          </a:p>
          <a:p>
            <a:pPr marL="0" indent="0">
              <a:buNone/>
            </a:pPr>
            <a:r>
              <a:rPr lang="en-US" dirty="0" smtClean="0"/>
              <a:t>2- Assess the size of the baby by clinical exam &amp; ultrasound.</a:t>
            </a:r>
          </a:p>
          <a:p>
            <a:pPr marL="0" indent="0">
              <a:buNone/>
            </a:pPr>
            <a:r>
              <a:rPr lang="en-US" dirty="0" smtClean="0"/>
              <a:t>3- Exclude extension of the fetal neck</a:t>
            </a:r>
            <a:r>
              <a:rPr lang="en-US" dirty="0" smtClean="0">
                <a:sym typeface="Wingdings" pitchFamily="2" charset="2"/>
              </a:rPr>
              <a:t> </a:t>
            </a:r>
            <a:r>
              <a:rPr lang="en-US" dirty="0" err="1" smtClean="0">
                <a:sym typeface="Wingdings" pitchFamily="2" charset="2"/>
              </a:rPr>
              <a:t>mentovertical</a:t>
            </a:r>
            <a:r>
              <a:rPr lang="en-US" dirty="0" smtClean="0">
                <a:sym typeface="Wingdings" pitchFamily="2" charset="2"/>
              </a:rPr>
              <a:t> diameter (13 cm) meeting the brim which will cause obstruction.</a:t>
            </a:r>
            <a:endParaRPr lang="en-US" dirty="0"/>
          </a:p>
        </p:txBody>
      </p:sp>
    </p:spTree>
    <p:extLst>
      <p:ext uri="{BB962C8B-B14F-4D97-AF65-F5344CB8AC3E}">
        <p14:creationId xmlns:p14="http://schemas.microsoft.com/office/powerpoint/2010/main" val="2867568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Elective caesarean section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Breech + any additional risk factor.</a:t>
            </a:r>
          </a:p>
          <a:p>
            <a:pPr marL="0" indent="0">
              <a:buNone/>
            </a:pPr>
            <a:r>
              <a:rPr lang="en-US" dirty="0" smtClean="0"/>
              <a:t>1- DM.</a:t>
            </a:r>
          </a:p>
          <a:p>
            <a:pPr marL="0" indent="0">
              <a:buNone/>
            </a:pPr>
            <a:r>
              <a:rPr lang="en-US" dirty="0" smtClean="0"/>
              <a:t>2- Moderate to severe HT &amp; PE.</a:t>
            </a:r>
          </a:p>
          <a:p>
            <a:pPr marL="0" indent="0">
              <a:buNone/>
            </a:pPr>
            <a:r>
              <a:rPr lang="en-US" dirty="0" smtClean="0"/>
              <a:t>3- Placenta previa.</a:t>
            </a:r>
          </a:p>
          <a:p>
            <a:pPr marL="0" indent="0">
              <a:buNone/>
            </a:pPr>
            <a:r>
              <a:rPr lang="en-US" dirty="0" smtClean="0"/>
              <a:t>4- Rh isoimmunization.</a:t>
            </a:r>
          </a:p>
          <a:p>
            <a:pPr marL="0" indent="0">
              <a:buNone/>
            </a:pPr>
            <a:r>
              <a:rPr lang="en-US" dirty="0" smtClean="0"/>
              <a:t>5- IUGR.</a:t>
            </a:r>
          </a:p>
          <a:p>
            <a:pPr marL="0" indent="0">
              <a:buNone/>
            </a:pPr>
            <a:r>
              <a:rPr lang="en-US" dirty="0" smtClean="0"/>
              <a:t>6-pelvic abnormality.</a:t>
            </a:r>
          </a:p>
          <a:p>
            <a:pPr marL="0" indent="0">
              <a:buNone/>
            </a:pPr>
            <a:r>
              <a:rPr lang="en-US" dirty="0" smtClean="0"/>
              <a:t>7- Body </a:t>
            </a:r>
            <a:r>
              <a:rPr lang="en-US" dirty="0" err="1" smtClean="0"/>
              <a:t>wt</a:t>
            </a:r>
            <a:r>
              <a:rPr lang="en-US" dirty="0" smtClean="0"/>
              <a:t> &gt; 3.5 kg.</a:t>
            </a:r>
          </a:p>
          <a:p>
            <a:pPr marL="0" indent="0">
              <a:buNone/>
            </a:pPr>
            <a:r>
              <a:rPr lang="en-US" dirty="0" smtClean="0"/>
              <a:t>8- hyperextended head.</a:t>
            </a:r>
          </a:p>
          <a:p>
            <a:pPr marL="0" indent="0">
              <a:buNone/>
            </a:pPr>
            <a:r>
              <a:rPr lang="en-US" dirty="0" smtClean="0"/>
              <a:t>9- BOH &amp; infertility.</a:t>
            </a:r>
          </a:p>
          <a:p>
            <a:pPr marL="0" indent="0">
              <a:buNone/>
            </a:pPr>
            <a:r>
              <a:rPr lang="en-US" dirty="0" smtClean="0"/>
              <a:t>10- Previous CS.</a:t>
            </a:r>
          </a:p>
          <a:p>
            <a:pPr marL="0" indent="0">
              <a:buNone/>
            </a:pPr>
            <a:r>
              <a:rPr lang="en-US" dirty="0" smtClean="0"/>
              <a:t>11- preterm with body </a:t>
            </a:r>
            <a:r>
              <a:rPr lang="en-US" dirty="0" err="1" smtClean="0"/>
              <a:t>wt</a:t>
            </a:r>
            <a:r>
              <a:rPr lang="en-US" dirty="0" smtClean="0"/>
              <a:t> &lt; 1.5kg.</a:t>
            </a:r>
            <a:endParaRPr lang="en-US" dirty="0"/>
          </a:p>
        </p:txBody>
      </p:sp>
    </p:spTree>
    <p:extLst>
      <p:ext uri="{BB962C8B-B14F-4D97-AF65-F5344CB8AC3E}">
        <p14:creationId xmlns:p14="http://schemas.microsoft.com/office/powerpoint/2010/main" val="3633081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Vaginal Breech Delivery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Should be in a unit equipped for CS.</a:t>
            </a:r>
          </a:p>
          <a:p>
            <a:r>
              <a:rPr lang="en-US" dirty="0" smtClean="0"/>
              <a:t>Fetal heart monitoring facilities must be available.</a:t>
            </a:r>
          </a:p>
          <a:p>
            <a:r>
              <a:rPr lang="en-US" dirty="0" smtClean="0">
                <a:solidFill>
                  <a:srgbClr val="FF0000"/>
                </a:solidFill>
              </a:rPr>
              <a:t>Management or 1</a:t>
            </a:r>
            <a:r>
              <a:rPr lang="en-US" baseline="30000" dirty="0" smtClean="0">
                <a:solidFill>
                  <a:srgbClr val="FF0000"/>
                </a:solidFill>
              </a:rPr>
              <a:t>st</a:t>
            </a:r>
            <a:r>
              <a:rPr lang="en-US" dirty="0" smtClean="0">
                <a:solidFill>
                  <a:srgbClr val="FF0000"/>
                </a:solidFill>
              </a:rPr>
              <a:t> stage:</a:t>
            </a:r>
          </a:p>
          <a:p>
            <a:pPr marL="0" indent="0">
              <a:buNone/>
            </a:pPr>
            <a:r>
              <a:rPr lang="en-US" dirty="0" smtClean="0"/>
              <a:t>Those patient may require GA at any time so adequate fluid &amp; dextrose IV should be given to avoid ketosis, as well as they should have only sips of water orally, other measurements are as in normal delivery.</a:t>
            </a:r>
          </a:p>
          <a:p>
            <a:r>
              <a:rPr lang="en-US" dirty="0" smtClean="0">
                <a:solidFill>
                  <a:srgbClr val="FF0000"/>
                </a:solidFill>
              </a:rPr>
              <a:t>  Management of the 2</a:t>
            </a:r>
            <a:r>
              <a:rPr lang="en-US" baseline="30000" dirty="0" smtClean="0">
                <a:solidFill>
                  <a:srgbClr val="FF0000"/>
                </a:solidFill>
              </a:rPr>
              <a:t>nd</a:t>
            </a:r>
            <a:r>
              <a:rPr lang="en-US" dirty="0" smtClean="0">
                <a:solidFill>
                  <a:srgbClr val="FF0000"/>
                </a:solidFill>
              </a:rPr>
              <a:t> stage:</a:t>
            </a:r>
          </a:p>
          <a:p>
            <a:pPr marL="0" indent="0">
              <a:buNone/>
            </a:pPr>
            <a:r>
              <a:rPr lang="en-US" dirty="0" smtClean="0"/>
              <a:t>1- Spontaneous Breech delivery. Usually in multipara, carry a risk of perinatal mortality.</a:t>
            </a:r>
          </a:p>
          <a:p>
            <a:pPr marL="0" indent="0">
              <a:buNone/>
            </a:pPr>
            <a:r>
              <a:rPr lang="en-US" dirty="0" smtClean="0"/>
              <a:t>2- Assisted Breech delivery.</a:t>
            </a:r>
          </a:p>
          <a:p>
            <a:pPr marL="0" indent="0">
              <a:buNone/>
            </a:pPr>
            <a:r>
              <a:rPr lang="en-US" dirty="0" smtClean="0"/>
              <a:t>3- Breech Extraction.</a:t>
            </a:r>
          </a:p>
        </p:txBody>
      </p:sp>
    </p:spTree>
    <p:extLst>
      <p:ext uri="{BB962C8B-B14F-4D97-AF65-F5344CB8AC3E}">
        <p14:creationId xmlns:p14="http://schemas.microsoft.com/office/powerpoint/2010/main" val="26883174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632"/>
            <a:ext cx="8229600" cy="1600200"/>
          </a:xfrm>
        </p:spPr>
        <p:txBody>
          <a:bodyPr/>
          <a:lstStyle/>
          <a:p>
            <a:r>
              <a:rPr lang="en-US" dirty="0"/>
              <a:t>Assisted Breech D</a:t>
            </a:r>
            <a:r>
              <a:rPr lang="en-US" dirty="0" smtClean="0"/>
              <a:t>elivery</a:t>
            </a:r>
            <a:r>
              <a:rPr lang="en-US" dirty="0"/>
              <a:t>.</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Confirm full cx dilatation before allow the </a:t>
            </a:r>
            <a:r>
              <a:rPr lang="en-US" dirty="0" err="1" smtClean="0"/>
              <a:t>pt</a:t>
            </a:r>
            <a:r>
              <a:rPr lang="en-US" dirty="0" smtClean="0"/>
              <a:t> to push</a:t>
            </a:r>
          </a:p>
          <a:p>
            <a:r>
              <a:rPr lang="en-US" dirty="0" smtClean="0"/>
              <a:t>Lithotomy position when the breech reaches the pelvic floor.</a:t>
            </a:r>
          </a:p>
          <a:p>
            <a:r>
              <a:rPr lang="en-US" dirty="0" smtClean="0"/>
              <a:t>Episiotomy as soon as the babies anus become visible at the height of contraction</a:t>
            </a:r>
          </a:p>
          <a:p>
            <a:r>
              <a:rPr lang="en-US" dirty="0" smtClean="0"/>
              <a:t>Epidural or Pudendal block or </a:t>
            </a:r>
          </a:p>
          <a:p>
            <a:pPr marL="0" indent="0">
              <a:buNone/>
            </a:pPr>
            <a:r>
              <a:rPr lang="en-US" dirty="0" smtClean="0"/>
              <a:t>LA </a:t>
            </a:r>
          </a:p>
          <a:p>
            <a:pPr marL="0" indent="0">
              <a:buNone/>
            </a:pPr>
            <a:r>
              <a:rPr lang="en-US" dirty="0" smtClean="0"/>
              <a:t>before episiotomy</a:t>
            </a:r>
          </a:p>
          <a:p>
            <a:r>
              <a:rPr lang="en-US" dirty="0" smtClean="0"/>
              <a:t>Delivery of the buttocks </a:t>
            </a:r>
          </a:p>
          <a:p>
            <a:pPr marL="0" indent="0">
              <a:buNone/>
            </a:pPr>
            <a:r>
              <a:rPr lang="en-US" dirty="0" smtClean="0"/>
              <a:t>&amp; legs should be spontaneous,</a:t>
            </a:r>
          </a:p>
          <a:p>
            <a:r>
              <a:rPr lang="en-US" dirty="0" smtClean="0"/>
              <a:t>Assistant may be required to </a:t>
            </a:r>
          </a:p>
          <a:p>
            <a:pPr marL="0" indent="0">
              <a:buNone/>
            </a:pPr>
            <a:r>
              <a:rPr lang="en-US" dirty="0" smtClean="0"/>
              <a:t>deliver the extended legs by </a:t>
            </a:r>
          </a:p>
          <a:p>
            <a:pPr marL="0" indent="0">
              <a:buNone/>
            </a:pPr>
            <a:r>
              <a:rPr lang="en-US" dirty="0" err="1" smtClean="0">
                <a:solidFill>
                  <a:srgbClr val="FF0000"/>
                </a:solidFill>
              </a:rPr>
              <a:t>Pinard</a:t>
            </a:r>
            <a:r>
              <a:rPr lang="en-US" dirty="0" smtClean="0">
                <a:solidFill>
                  <a:srgbClr val="FF0000"/>
                </a:solidFill>
              </a:rPr>
              <a:t> maneuver </a:t>
            </a:r>
            <a:r>
              <a:rPr lang="en-US" dirty="0" smtClean="0"/>
              <a:t>( flexion of </a:t>
            </a:r>
          </a:p>
          <a:p>
            <a:pPr marL="0" indent="0">
              <a:buNone/>
            </a:pPr>
            <a:r>
              <a:rPr lang="en-US" dirty="0" smtClean="0"/>
              <a:t>the hips &amp; knees then tract on the appearing foot).</a:t>
            </a:r>
          </a:p>
          <a:p>
            <a:endParaRPr lang="en-US" dirty="0" smtClean="0"/>
          </a:p>
          <a:p>
            <a:endParaRPr lang="en-US" dirty="0"/>
          </a:p>
        </p:txBody>
      </p:sp>
      <p:pic>
        <p:nvPicPr>
          <p:cNvPr id="1026" name="Picture 2" descr="C:\Users\Lenovo\Desktop\Fetal Malposition &amp; presentation\New folder\pinar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497" y="4149080"/>
            <a:ext cx="2140999" cy="259228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Desktop\Fetal Malposition &amp; presentation\New folder\pinard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2789" y="2924944"/>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1572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Assisted delivery of the trunk</a:t>
            </a:r>
            <a:endParaRPr lang="en-US" dirty="0"/>
          </a:p>
        </p:txBody>
      </p:sp>
      <p:sp>
        <p:nvSpPr>
          <p:cNvPr id="3" name="Content Placeholder 2"/>
          <p:cNvSpPr>
            <a:spLocks noGrp="1"/>
          </p:cNvSpPr>
          <p:nvPr>
            <p:ph idx="1"/>
          </p:nvPr>
        </p:nvSpPr>
        <p:spPr/>
        <p:txBody>
          <a:bodyPr>
            <a:normAutofit lnSpcReduction="10000"/>
          </a:bodyPr>
          <a:lstStyle/>
          <a:p>
            <a:r>
              <a:rPr lang="en-US" dirty="0" smtClean="0"/>
              <a:t>As soon as the umbilicus is born pulsation in the cord should be checked to exclude cord compression. A finger should be inserted through the vagina to make certain that the arms are lying folded on the chest &amp; the fetal back should be kept anterior as soon as the inferior angle of the scapula becomes visible at the interoitus, the ant </a:t>
            </a:r>
          </a:p>
          <a:p>
            <a:r>
              <a:rPr lang="en-US" dirty="0" smtClean="0"/>
              <a:t>arm can be gently hooked out,</a:t>
            </a:r>
          </a:p>
          <a:p>
            <a:r>
              <a:rPr lang="en-US" dirty="0" smtClean="0"/>
              <a:t> after which the posterior arm </a:t>
            </a:r>
          </a:p>
          <a:p>
            <a:r>
              <a:rPr lang="en-US" dirty="0" smtClean="0"/>
              <a:t>can be released. If the arms are</a:t>
            </a:r>
          </a:p>
          <a:p>
            <a:r>
              <a:rPr lang="en-US" dirty="0" smtClean="0"/>
              <a:t> extended delivery can be done</a:t>
            </a:r>
          </a:p>
          <a:p>
            <a:r>
              <a:rPr lang="en-US" dirty="0" smtClean="0"/>
              <a:t> by </a:t>
            </a:r>
            <a:r>
              <a:rPr lang="en-US" dirty="0" smtClean="0">
                <a:solidFill>
                  <a:srgbClr val="FF0000"/>
                </a:solidFill>
              </a:rPr>
              <a:t>Loveset’s Maneuver</a:t>
            </a:r>
            <a:r>
              <a:rPr lang="en-US" dirty="0" smtClean="0"/>
              <a:t>. </a:t>
            </a:r>
            <a:endParaRPr lang="en-US" dirty="0"/>
          </a:p>
        </p:txBody>
      </p:sp>
      <p:pic>
        <p:nvPicPr>
          <p:cNvPr id="2050" name="Picture 2" descr="C:\Users\Lenovo\Desktop\Fetal Malposition &amp; presentation\New folder\loves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3789040"/>
            <a:ext cx="2232248"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314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Assisted delivery of the trunk</a:t>
            </a:r>
          </a:p>
        </p:txBody>
      </p:sp>
      <p:sp>
        <p:nvSpPr>
          <p:cNvPr id="3" name="Content Placeholder 2"/>
          <p:cNvSpPr>
            <a:spLocks noGrp="1"/>
          </p:cNvSpPr>
          <p:nvPr>
            <p:ph idx="1"/>
          </p:nvPr>
        </p:nvSpPr>
        <p:spPr/>
        <p:txBody>
          <a:bodyPr/>
          <a:lstStyle/>
          <a:p>
            <a:r>
              <a:rPr lang="en-US" dirty="0"/>
              <a:t>By downward traction the ant shoulder is brought to lie behind the symphysis, the inferior angle of the scapula is outside when this is done the post shoulder will lie below the brim, the fetus then turn through 180</a:t>
            </a:r>
            <a:r>
              <a:rPr lang="en-US" baseline="30000" dirty="0"/>
              <a:t>º </a:t>
            </a:r>
            <a:r>
              <a:rPr lang="en-US" dirty="0"/>
              <a:t> with the back upwards, while moderate traction is maintained.</a:t>
            </a:r>
          </a:p>
          <a:p>
            <a:endParaRPr lang="en-US" dirty="0"/>
          </a:p>
        </p:txBody>
      </p:sp>
    </p:spTree>
    <p:extLst>
      <p:ext uri="{BB962C8B-B14F-4D97-AF65-F5344CB8AC3E}">
        <p14:creationId xmlns:p14="http://schemas.microsoft.com/office/powerpoint/2010/main" val="4665306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Assisted delivery of the trunk</a:t>
            </a:r>
          </a:p>
        </p:txBody>
      </p:sp>
      <p:sp>
        <p:nvSpPr>
          <p:cNvPr id="3" name="Content Placeholder 2"/>
          <p:cNvSpPr>
            <a:spLocks noGrp="1"/>
          </p:cNvSpPr>
          <p:nvPr>
            <p:ph idx="1"/>
          </p:nvPr>
        </p:nvSpPr>
        <p:spPr/>
        <p:txBody>
          <a:bodyPr/>
          <a:lstStyle/>
          <a:p>
            <a:pPr marL="0" indent="0">
              <a:buNone/>
            </a:pPr>
            <a:r>
              <a:rPr lang="en-US" dirty="0" smtClean="0"/>
              <a:t>By this means the post arm is brought to the front &amp; inevitably delivered either spontaneously or easily hooked out with the finger. The fetus then rotated again 180º in the opposite direction, the back kept upward &amp; the remaining arm will be delivered.</a:t>
            </a:r>
            <a:endParaRPr lang="en-US" dirty="0"/>
          </a:p>
        </p:txBody>
      </p:sp>
      <p:pic>
        <p:nvPicPr>
          <p:cNvPr id="5122" name="Picture 2" descr="C:\Users\Lenovo\Desktop\Fetal Malposition &amp; presentation\Abnormal Fetal Lie &amp; Pressentation\lovse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2097" y="4005064"/>
            <a:ext cx="4096455"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6740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Delivery of the head</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The body is allowed to hung down to exert slight traction in the direction of the pelvic axis &amp; as the head descended, the nap of the neck can be seen below the pubic arch, the body if lifted to the horizontal position, the face then appear at the vulva &amp; the head then delivered slowly &amp; carefully. Any difficulty in delivery of the head should be avoided because of risk of hypoxia &amp; death, this can be managed by either using a forceps or if the fetal head is at a high level then exclude hydrocephalus &amp; CPD, then the head flexion is completed by passing one hand up in front of the fetal thorax where one finger press on the jaw, the other hand is passed along the back until </a:t>
            </a:r>
          </a:p>
          <a:p>
            <a:pPr marL="0" indent="0">
              <a:buNone/>
            </a:pPr>
            <a:r>
              <a:rPr lang="en-US" dirty="0" smtClean="0"/>
              <a:t>the index &amp; middle fingers </a:t>
            </a:r>
          </a:p>
          <a:p>
            <a:pPr marL="0" indent="0">
              <a:buNone/>
            </a:pPr>
            <a:r>
              <a:rPr lang="en-US" dirty="0" smtClean="0"/>
              <a:t>can curve over the shoulder </a:t>
            </a:r>
          </a:p>
          <a:p>
            <a:pPr marL="0" indent="0">
              <a:buNone/>
            </a:pPr>
            <a:r>
              <a:rPr lang="en-US" dirty="0" smtClean="0"/>
              <a:t>to exert traction ( Jaw &amp; shoulder </a:t>
            </a:r>
          </a:p>
          <a:p>
            <a:pPr marL="0" indent="0">
              <a:buNone/>
            </a:pPr>
            <a:r>
              <a:rPr lang="en-US" dirty="0" smtClean="0"/>
              <a:t>traction or </a:t>
            </a:r>
            <a:r>
              <a:rPr lang="en-US" dirty="0" err="1" smtClean="0"/>
              <a:t>Mauriceau</a:t>
            </a:r>
            <a:r>
              <a:rPr lang="en-US" dirty="0" smtClean="0"/>
              <a:t>- </a:t>
            </a:r>
            <a:r>
              <a:rPr lang="en-US" dirty="0" err="1" smtClean="0"/>
              <a:t>Smellie-Veit</a:t>
            </a:r>
            <a:r>
              <a:rPr lang="en-US" dirty="0" smtClean="0"/>
              <a:t> method).</a:t>
            </a:r>
            <a:endParaRPr lang="en-US" dirty="0"/>
          </a:p>
        </p:txBody>
      </p:sp>
      <p:pic>
        <p:nvPicPr>
          <p:cNvPr id="3074" name="Picture 2" descr="C:\Users\Lenovo\Desktop\Fetal Malposition &amp; presentation\New folder\jow &amp; shold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437112"/>
            <a:ext cx="2448272" cy="220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8744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Aetiology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Preterm delivery </a:t>
            </a:r>
            <a:r>
              <a:rPr lang="en-US" dirty="0" smtClean="0">
                <a:sym typeface="Wingdings" pitchFamily="2" charset="2"/>
              </a:rPr>
              <a:t>25 </a:t>
            </a:r>
            <a:r>
              <a:rPr lang="en-US" dirty="0" err="1" smtClean="0">
                <a:sym typeface="Wingdings" pitchFamily="2" charset="2"/>
              </a:rPr>
              <a:t>wk</a:t>
            </a:r>
            <a:r>
              <a:rPr lang="en-US" dirty="0" smtClean="0">
                <a:sym typeface="Wingdings" pitchFamily="2" charset="2"/>
              </a:rPr>
              <a:t> -------30%</a:t>
            </a:r>
          </a:p>
          <a:p>
            <a:pPr marL="0" indent="0">
              <a:buNone/>
            </a:pPr>
            <a:r>
              <a:rPr lang="en-US" dirty="0">
                <a:sym typeface="Wingdings" pitchFamily="2" charset="2"/>
              </a:rPr>
              <a:t> </a:t>
            </a:r>
            <a:r>
              <a:rPr lang="en-US" dirty="0" smtClean="0">
                <a:sym typeface="Wingdings" pitchFamily="2" charset="2"/>
              </a:rPr>
              <a:t>                                  32wk-------15%</a:t>
            </a:r>
          </a:p>
          <a:p>
            <a:pPr marL="0" indent="0">
              <a:buNone/>
            </a:pPr>
            <a:r>
              <a:rPr lang="en-US" dirty="0">
                <a:sym typeface="Wingdings" pitchFamily="2" charset="2"/>
              </a:rPr>
              <a:t> </a:t>
            </a:r>
            <a:r>
              <a:rPr lang="en-US" dirty="0" smtClean="0">
                <a:sym typeface="Wingdings" pitchFamily="2" charset="2"/>
              </a:rPr>
              <a:t>                                  term --------3% </a:t>
            </a:r>
          </a:p>
          <a:p>
            <a:pPr marL="0" indent="0">
              <a:buNone/>
            </a:pPr>
            <a:r>
              <a:rPr lang="en-US" dirty="0" smtClean="0">
                <a:sym typeface="Wingdings" pitchFamily="2" charset="2"/>
              </a:rPr>
              <a:t>2- Twin pregnancy.</a:t>
            </a:r>
          </a:p>
          <a:p>
            <a:pPr marL="0" indent="0">
              <a:buNone/>
            </a:pPr>
            <a:r>
              <a:rPr lang="en-US" dirty="0" smtClean="0">
                <a:sym typeface="Wingdings" pitchFamily="2" charset="2"/>
              </a:rPr>
              <a:t>3- Uterine anomalies.</a:t>
            </a:r>
          </a:p>
          <a:p>
            <a:pPr marL="0" indent="0">
              <a:buNone/>
            </a:pPr>
            <a:r>
              <a:rPr lang="en-US" dirty="0" smtClean="0">
                <a:sym typeface="Wingdings" pitchFamily="2" charset="2"/>
              </a:rPr>
              <a:t>4- </a:t>
            </a:r>
            <a:r>
              <a:rPr lang="en-US" dirty="0" err="1" smtClean="0">
                <a:sym typeface="Wingdings" pitchFamily="2" charset="2"/>
              </a:rPr>
              <a:t>Oligo</a:t>
            </a:r>
            <a:r>
              <a:rPr lang="en-US" dirty="0" smtClean="0">
                <a:sym typeface="Wingdings" pitchFamily="2" charset="2"/>
              </a:rPr>
              <a:t>- &amp; Poly- </a:t>
            </a:r>
            <a:r>
              <a:rPr lang="en-US" dirty="0" err="1" smtClean="0">
                <a:sym typeface="Wingdings" pitchFamily="2" charset="2"/>
              </a:rPr>
              <a:t>hydramnios</a:t>
            </a:r>
            <a:r>
              <a:rPr lang="en-US" dirty="0" smtClean="0">
                <a:sym typeface="Wingdings" pitchFamily="2" charset="2"/>
              </a:rPr>
              <a:t>.</a:t>
            </a:r>
          </a:p>
          <a:p>
            <a:pPr marL="0" indent="0">
              <a:buNone/>
            </a:pPr>
            <a:r>
              <a:rPr lang="en-US" dirty="0" smtClean="0">
                <a:sym typeface="Wingdings" pitchFamily="2" charset="2"/>
              </a:rPr>
              <a:t>5- Placenta previa,</a:t>
            </a:r>
          </a:p>
          <a:p>
            <a:pPr marL="0" indent="0">
              <a:buNone/>
            </a:pPr>
            <a:r>
              <a:rPr lang="en-US" dirty="0" smtClean="0">
                <a:sym typeface="Wingdings" pitchFamily="2" charset="2"/>
              </a:rPr>
              <a:t>6- Multipara.</a:t>
            </a:r>
          </a:p>
          <a:p>
            <a:pPr marL="0" indent="0">
              <a:buNone/>
            </a:pPr>
            <a:r>
              <a:rPr lang="en-US" dirty="0" smtClean="0">
                <a:sym typeface="Wingdings" pitchFamily="2" charset="2"/>
              </a:rPr>
              <a:t>7- Hydrocephaly.</a:t>
            </a:r>
          </a:p>
          <a:p>
            <a:pPr marL="0" indent="0">
              <a:buNone/>
            </a:pPr>
            <a:r>
              <a:rPr lang="en-US" dirty="0" smtClean="0">
                <a:sym typeface="Wingdings" pitchFamily="2" charset="2"/>
              </a:rPr>
              <a:t>8- IUD.</a:t>
            </a:r>
          </a:p>
          <a:p>
            <a:pPr marL="0" indent="0">
              <a:buNone/>
            </a:pPr>
            <a:r>
              <a:rPr lang="en-US" dirty="0" smtClean="0">
                <a:sym typeface="Wingdings" pitchFamily="2" charset="2"/>
              </a:rPr>
              <a:t>9- Pelvic </a:t>
            </a:r>
            <a:r>
              <a:rPr lang="en-US" dirty="0" err="1" smtClean="0">
                <a:sym typeface="Wingdings" pitchFamily="2" charset="2"/>
              </a:rPr>
              <a:t>tumours</a:t>
            </a:r>
            <a:r>
              <a:rPr lang="en-US" dirty="0" smtClean="0">
                <a:sym typeface="Wingdings" pitchFamily="2" charset="2"/>
              </a:rPr>
              <a:t>.</a:t>
            </a:r>
            <a:endParaRPr lang="en-US" dirty="0"/>
          </a:p>
        </p:txBody>
      </p:sp>
    </p:spTree>
    <p:extLst>
      <p:ext uri="{BB962C8B-B14F-4D97-AF65-F5344CB8AC3E}">
        <p14:creationId xmlns:p14="http://schemas.microsoft.com/office/powerpoint/2010/main" val="2979154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Delivery of the </a:t>
            </a:r>
            <a:r>
              <a:rPr lang="en-US" dirty="0" smtClean="0"/>
              <a:t>head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dirty="0" smtClean="0"/>
              <a:t>The head is drawn down &amp; if necessary rotated until the neck lies under the pubic arch &amp; delivery is completed  with forceps. </a:t>
            </a:r>
          </a:p>
          <a:p>
            <a:r>
              <a:rPr lang="en-US" dirty="0" smtClean="0"/>
              <a:t>If the occiput rotated posteriorly delivery can be helped with the use of forceps.</a:t>
            </a:r>
            <a:endParaRPr lang="en-US" dirty="0"/>
          </a:p>
        </p:txBody>
      </p:sp>
      <p:pic>
        <p:nvPicPr>
          <p:cNvPr id="4098" name="Picture 2" descr="C:\Users\Lenovo\Desktop\Fetal Malposition &amp; presentation\Abnormal Fetal Lie &amp; Pressentation\breech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70413"/>
            <a:ext cx="3883893" cy="3150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155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Assisted Breech Video </a:t>
            </a:r>
            <a:endParaRPr lang="en-US" dirty="0"/>
          </a:p>
        </p:txBody>
      </p:sp>
      <p:pic>
        <p:nvPicPr>
          <p:cNvPr id="5" name="Assisted Breech Delivery.3GP">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316954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Breech Extraction</a:t>
            </a:r>
            <a:endParaRPr lang="en-US" dirty="0"/>
          </a:p>
        </p:txBody>
      </p:sp>
      <p:sp>
        <p:nvSpPr>
          <p:cNvPr id="3" name="Content Placeholder 2"/>
          <p:cNvSpPr>
            <a:spLocks noGrp="1"/>
          </p:cNvSpPr>
          <p:nvPr>
            <p:ph idx="1"/>
          </p:nvPr>
        </p:nvSpPr>
        <p:spPr/>
        <p:txBody>
          <a:bodyPr/>
          <a:lstStyle/>
          <a:p>
            <a:r>
              <a:rPr lang="en-US" dirty="0" smtClean="0"/>
              <a:t>The obstetrician delivers the infant with no assistance from the mother. The method has been used to expedite labour in case of fetal distress or cord prolapse. Occasionally when progress ceased in the second stage or for delivering the 2</a:t>
            </a:r>
            <a:r>
              <a:rPr lang="en-US" baseline="30000" dirty="0" smtClean="0"/>
              <a:t>nd</a:t>
            </a:r>
            <a:r>
              <a:rPr lang="en-US" dirty="0" smtClean="0"/>
              <a:t> twin, ( the cx must be fully dilated with adequate </a:t>
            </a:r>
            <a:r>
              <a:rPr lang="en-US" dirty="0" err="1" smtClean="0"/>
              <a:t>liguor</a:t>
            </a:r>
            <a:r>
              <a:rPr lang="en-US" dirty="0" smtClean="0"/>
              <a:t> volume, the uterus may be relaxed by GA &amp; there should be on CPD. </a:t>
            </a:r>
            <a:endParaRPr lang="en-US" dirty="0"/>
          </a:p>
        </p:txBody>
      </p:sp>
    </p:spTree>
    <p:extLst>
      <p:ext uri="{BB962C8B-B14F-4D97-AF65-F5344CB8AC3E}">
        <p14:creationId xmlns:p14="http://schemas.microsoft.com/office/powerpoint/2010/main" val="1812363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solidFill>
                  <a:srgbClr val="FF0000"/>
                </a:solidFill>
              </a:rPr>
              <a:t>A- During pregnancy</a:t>
            </a:r>
          </a:p>
          <a:p>
            <a:pPr marL="0" indent="0">
              <a:buNone/>
            </a:pPr>
            <a:r>
              <a:rPr lang="en-US" dirty="0" smtClean="0"/>
              <a:t>1- Abdominal examination: the head occupies the fundus, FH is heard at the level or slightly </a:t>
            </a:r>
          </a:p>
          <a:p>
            <a:pPr marL="0" indent="0">
              <a:buNone/>
            </a:pPr>
            <a:r>
              <a:rPr lang="en-US" dirty="0" smtClean="0"/>
              <a:t>above the maternal umbilicus.</a:t>
            </a:r>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2- Ultrasound exam. Or X-ray.</a:t>
            </a:r>
          </a:p>
          <a:p>
            <a:pPr marL="0" indent="0">
              <a:buNone/>
            </a:pPr>
            <a:endParaRPr lang="en-US" dirty="0" smtClean="0">
              <a:solidFill>
                <a:srgbClr val="FF0000"/>
              </a:solidFill>
            </a:endParaRPr>
          </a:p>
          <a:p>
            <a:pPr marL="0" indent="0">
              <a:buNone/>
            </a:pPr>
            <a:endParaRPr lang="en-US" dirty="0">
              <a:solidFill>
                <a:srgbClr val="FF0000"/>
              </a:solidFill>
            </a:endParaRPr>
          </a:p>
          <a:p>
            <a:pPr marL="0" indent="0">
              <a:buNone/>
            </a:pPr>
            <a:endParaRPr lang="en-US" dirty="0" smtClean="0">
              <a:solidFill>
                <a:srgbClr val="FF0000"/>
              </a:solidFill>
            </a:endParaRPr>
          </a:p>
          <a:p>
            <a:pPr marL="0" indent="0">
              <a:buNone/>
            </a:pPr>
            <a:r>
              <a:rPr lang="en-US" dirty="0" smtClean="0">
                <a:solidFill>
                  <a:srgbClr val="FF0000"/>
                </a:solidFill>
              </a:rPr>
              <a:t>B- During labour: </a:t>
            </a:r>
            <a:r>
              <a:rPr lang="en-US" dirty="0" smtClean="0"/>
              <a:t>After rupture of the </a:t>
            </a:r>
            <a:r>
              <a:rPr lang="en-US" dirty="0" err="1" smtClean="0"/>
              <a:t>mem</a:t>
            </a:r>
            <a:r>
              <a:rPr lang="en-US" dirty="0" smtClean="0"/>
              <a:t>, the breech (irregular, soft, no suture line) can be felt, &amp; the anus, scrotum &amp; sacrum, in flexed breech foot can be felt. </a:t>
            </a:r>
            <a:endParaRPr lang="en-US" dirty="0"/>
          </a:p>
        </p:txBody>
      </p:sp>
      <p:pic>
        <p:nvPicPr>
          <p:cNvPr id="1026" name="Picture 2" descr="C:\Users\Lenovo\Pictures\Abnormal Fetal Lie &amp; Pressentation\breech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5389" y="2420888"/>
            <a:ext cx="1743075" cy="26193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Pictures\Abnormal Fetal Lie &amp; Pressentation\breech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497" y="2954635"/>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138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breech</a:t>
            </a:r>
            <a:endParaRPr lang="en-US" dirty="0"/>
          </a:p>
        </p:txBody>
      </p:sp>
      <p:sp>
        <p:nvSpPr>
          <p:cNvPr id="4" name="Content Placeholder 3"/>
          <p:cNvSpPr>
            <a:spLocks noGrp="1"/>
          </p:cNvSpPr>
          <p:nvPr>
            <p:ph idx="1"/>
          </p:nvPr>
        </p:nvSpPr>
        <p:spPr/>
        <p:txBody>
          <a:bodyPr>
            <a:normAutofit fontScale="92500" lnSpcReduction="20000"/>
          </a:bodyPr>
          <a:lstStyle/>
          <a:p>
            <a:pPr marL="0" indent="0">
              <a:buNone/>
            </a:pPr>
            <a:r>
              <a:rPr lang="en-US" dirty="0" smtClean="0">
                <a:solidFill>
                  <a:srgbClr val="FF0000"/>
                </a:solidFill>
              </a:rPr>
              <a:t>1- Extended or Frank: </a:t>
            </a:r>
            <a:r>
              <a:rPr lang="en-US" dirty="0" smtClean="0"/>
              <a:t>60% ,legs are extended beside the body more in primigravida &amp; near term, less difficult in delivering the after coming head.</a:t>
            </a:r>
          </a:p>
          <a:p>
            <a:pPr marL="0" indent="0">
              <a:buNone/>
            </a:pPr>
            <a:endParaRPr lang="en-US" dirty="0" smtClean="0"/>
          </a:p>
          <a:p>
            <a:pPr marL="0" indent="0">
              <a:buNone/>
            </a:pPr>
            <a:r>
              <a:rPr lang="en-US" dirty="0" smtClean="0">
                <a:solidFill>
                  <a:srgbClr val="FF0000"/>
                </a:solidFill>
              </a:rPr>
              <a:t>2- Flexed or Complete</a:t>
            </a:r>
            <a:r>
              <a:rPr lang="en-US" dirty="0" smtClean="0"/>
              <a:t>: </a:t>
            </a:r>
          </a:p>
          <a:p>
            <a:pPr marL="0" indent="0">
              <a:buNone/>
            </a:pPr>
            <a:r>
              <a:rPr lang="en-US" dirty="0" smtClean="0"/>
              <a:t>hips &amp; knees are flexed.</a:t>
            </a:r>
          </a:p>
          <a:p>
            <a:pPr marL="0" indent="0">
              <a:buNone/>
            </a:pPr>
            <a:r>
              <a:rPr lang="en-US" dirty="0" smtClean="0"/>
              <a:t>The presenting part is irregular </a:t>
            </a:r>
          </a:p>
          <a:p>
            <a:pPr marL="0" indent="0">
              <a:buNone/>
            </a:pPr>
            <a:r>
              <a:rPr lang="en-US" dirty="0" smtClean="0"/>
              <a:t>&amp; less pointed so early </a:t>
            </a:r>
          </a:p>
          <a:p>
            <a:pPr marL="0" indent="0">
              <a:buNone/>
            </a:pPr>
            <a:r>
              <a:rPr lang="en-US" dirty="0" smtClean="0"/>
              <a:t>engagement is less likely &amp; </a:t>
            </a:r>
          </a:p>
          <a:p>
            <a:pPr marL="0" indent="0">
              <a:buNone/>
            </a:pPr>
            <a:r>
              <a:rPr lang="en-US" dirty="0" smtClean="0"/>
              <a:t>cord prolapse is more common.</a:t>
            </a:r>
          </a:p>
          <a:p>
            <a:pPr marL="0" indent="0">
              <a:buNone/>
            </a:pPr>
            <a:r>
              <a:rPr lang="en-US" dirty="0" smtClean="0">
                <a:solidFill>
                  <a:srgbClr val="FF0000"/>
                </a:solidFill>
              </a:rPr>
              <a:t>3- Footling Or Incomplete : </a:t>
            </a:r>
            <a:r>
              <a:rPr lang="en-US" dirty="0" smtClean="0"/>
              <a:t>one or both feet are presenting. Greater risk of cord prolapse &amp; difficult delivery of the after coming head.  </a:t>
            </a:r>
            <a:endParaRPr lang="en-US" dirty="0"/>
          </a:p>
        </p:txBody>
      </p:sp>
      <p:pic>
        <p:nvPicPr>
          <p:cNvPr id="6" name="Picture 2" descr="C:\Users\Lenovo\Pictures\Abnormal Fetal Lie &amp; Pressentation\breech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388987"/>
            <a:ext cx="3312367"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856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of vaginal breech delivery</a:t>
            </a:r>
            <a:endParaRPr lang="en-US" dirty="0"/>
          </a:p>
        </p:txBody>
      </p:sp>
      <p:sp>
        <p:nvSpPr>
          <p:cNvPr id="3" name="Content Placeholder 2"/>
          <p:cNvSpPr>
            <a:spLocks noGrp="1"/>
          </p:cNvSpPr>
          <p:nvPr>
            <p:ph idx="1"/>
          </p:nvPr>
        </p:nvSpPr>
        <p:spPr/>
        <p:txBody>
          <a:bodyPr/>
          <a:lstStyle/>
          <a:p>
            <a:pPr marL="0" indent="0">
              <a:buNone/>
            </a:pPr>
            <a:r>
              <a:rPr lang="en-US" dirty="0" smtClean="0">
                <a:solidFill>
                  <a:srgbClr val="FF0000"/>
                </a:solidFill>
              </a:rPr>
              <a:t>A- Mother:  </a:t>
            </a:r>
            <a:r>
              <a:rPr lang="en-US" dirty="0" smtClean="0"/>
              <a:t>Sepsis, injury to the birth canal &amp; danger of emergency anesthesia.</a:t>
            </a:r>
          </a:p>
          <a:p>
            <a:pPr marL="0" indent="0">
              <a:buNone/>
            </a:pPr>
            <a:endParaRPr lang="en-US" dirty="0"/>
          </a:p>
          <a:p>
            <a:pPr marL="0" indent="0">
              <a:buNone/>
            </a:pPr>
            <a:r>
              <a:rPr lang="en-US" dirty="0" smtClean="0">
                <a:solidFill>
                  <a:srgbClr val="FF0000"/>
                </a:solidFill>
              </a:rPr>
              <a:t>B- Child: </a:t>
            </a:r>
            <a:r>
              <a:rPr lang="en-US" dirty="0" smtClean="0"/>
              <a:t>Increase PNM, preterm complications, congenital anomalies, injury to the fetus.</a:t>
            </a:r>
          </a:p>
          <a:p>
            <a:pPr marL="0" indent="0">
              <a:buNone/>
            </a:pPr>
            <a:r>
              <a:rPr lang="en-US" dirty="0" smtClean="0"/>
              <a:t>Stillbirth result from intracranial hemorrhage &amp; asphyxia.   </a:t>
            </a:r>
            <a:endParaRPr lang="en-US" dirty="0"/>
          </a:p>
        </p:txBody>
      </p:sp>
    </p:spTree>
    <p:extLst>
      <p:ext uri="{BB962C8B-B14F-4D97-AF65-F5344CB8AC3E}">
        <p14:creationId xmlns:p14="http://schemas.microsoft.com/office/powerpoint/2010/main" val="1693996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Mechanism of labour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4 positions are described L &amp; R </a:t>
            </a:r>
            <a:r>
              <a:rPr lang="en-US" dirty="0" err="1" smtClean="0"/>
              <a:t>sacroanterior</a:t>
            </a:r>
            <a:r>
              <a:rPr lang="en-US" dirty="0" smtClean="0"/>
              <a:t> &amp; L &amp; R </a:t>
            </a:r>
            <a:r>
              <a:rPr lang="en-US" dirty="0" err="1" smtClean="0"/>
              <a:t>sacroposterior</a:t>
            </a:r>
            <a:r>
              <a:rPr lang="en-US" dirty="0" smtClean="0"/>
              <a:t>. In most case the </a:t>
            </a:r>
            <a:r>
              <a:rPr lang="en-US" dirty="0" err="1" smtClean="0"/>
              <a:t>bitrochantric</a:t>
            </a:r>
            <a:r>
              <a:rPr lang="en-US" dirty="0" smtClean="0"/>
              <a:t> diameter ( 10 cm) engages in the transverse diameter of the pelvis with the back to the front. During labour the breech descends &amp; internal rotation brings the </a:t>
            </a:r>
            <a:r>
              <a:rPr lang="en-US" dirty="0" err="1" smtClean="0"/>
              <a:t>bitrochantric</a:t>
            </a:r>
            <a:r>
              <a:rPr lang="en-US" dirty="0" smtClean="0"/>
              <a:t> </a:t>
            </a:r>
          </a:p>
          <a:p>
            <a:pPr marL="0" indent="0">
              <a:buNone/>
            </a:pPr>
            <a:r>
              <a:rPr lang="en-US" dirty="0" smtClean="0"/>
              <a:t>    diameter  into the A-P diameter </a:t>
            </a:r>
          </a:p>
          <a:p>
            <a:pPr marL="0" indent="0">
              <a:buNone/>
            </a:pPr>
            <a:r>
              <a:rPr lang="en-US" dirty="0"/>
              <a:t> </a:t>
            </a:r>
            <a:r>
              <a:rPr lang="en-US" dirty="0" smtClean="0"/>
              <a:t>   of the pelvic outlet. The breech is </a:t>
            </a:r>
          </a:p>
          <a:p>
            <a:pPr marL="0" indent="0">
              <a:buNone/>
            </a:pPr>
            <a:r>
              <a:rPr lang="en-US" dirty="0"/>
              <a:t>b</a:t>
            </a:r>
            <a:r>
              <a:rPr lang="en-US" dirty="0" smtClean="0"/>
              <a:t>orn by lat. Flexion of the trunk, the</a:t>
            </a:r>
          </a:p>
          <a:p>
            <a:pPr marL="0" indent="0">
              <a:buNone/>
            </a:pPr>
            <a:r>
              <a:rPr lang="en-US" dirty="0" smtClean="0"/>
              <a:t> rest of the trunk is born by further</a:t>
            </a:r>
          </a:p>
          <a:p>
            <a:pPr marL="0" indent="0">
              <a:buNone/>
            </a:pPr>
            <a:r>
              <a:rPr lang="en-US" dirty="0" smtClean="0"/>
              <a:t>Descent, together with the arms </a:t>
            </a:r>
          </a:p>
          <a:p>
            <a:pPr marL="0" indent="0">
              <a:buNone/>
            </a:pPr>
            <a:r>
              <a:rPr lang="en-US" dirty="0" smtClean="0"/>
              <a:t>which normally remain flexed in</a:t>
            </a:r>
          </a:p>
          <a:p>
            <a:pPr marL="0" indent="0">
              <a:buNone/>
            </a:pPr>
            <a:r>
              <a:rPr lang="en-US" dirty="0" smtClean="0"/>
              <a:t> front of</a:t>
            </a:r>
          </a:p>
          <a:p>
            <a:pPr marL="0" indent="0">
              <a:buNone/>
            </a:pPr>
            <a:r>
              <a:rPr lang="en-US" dirty="0" smtClean="0"/>
              <a:t>It. </a:t>
            </a:r>
            <a:endParaRPr lang="en-US" dirty="0"/>
          </a:p>
        </p:txBody>
      </p:sp>
      <p:pic>
        <p:nvPicPr>
          <p:cNvPr id="3075" name="Picture 3" descr="C:\Users\Lenovo\Pictures\Abnormal Fetal Lie &amp; Pressentation\breech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365104"/>
            <a:ext cx="3875156" cy="2295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9089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a:t>
            </a:r>
            <a:r>
              <a:rPr lang="en-US" dirty="0" smtClean="0"/>
              <a:t>labour. (Cont.)</a:t>
            </a:r>
            <a:endParaRPr lang="en-US" dirty="0"/>
          </a:p>
        </p:txBody>
      </p:sp>
      <p:sp>
        <p:nvSpPr>
          <p:cNvPr id="3" name="Content Placeholder 2"/>
          <p:cNvSpPr>
            <a:spLocks noGrp="1"/>
          </p:cNvSpPr>
          <p:nvPr>
            <p:ph idx="1"/>
          </p:nvPr>
        </p:nvSpPr>
        <p:spPr/>
        <p:txBody>
          <a:bodyPr/>
          <a:lstStyle/>
          <a:p>
            <a:pPr marL="0" indent="0">
              <a:buNone/>
            </a:pPr>
            <a:r>
              <a:rPr lang="en-US" dirty="0" smtClean="0"/>
              <a:t>The ant shoulder  delivers 1</a:t>
            </a:r>
            <a:r>
              <a:rPr lang="en-US" baseline="30000" dirty="0" smtClean="0"/>
              <a:t>st</a:t>
            </a:r>
            <a:r>
              <a:rPr lang="en-US" dirty="0" smtClean="0"/>
              <a:t> under the pubic arch &amp; followed by the post shoulder. The flexed head engages in the transverse diameter of the brim, followed by internal rotation in the pelvic cavity with the occiput coming to lie behind the symphysis pubis, </a:t>
            </a:r>
            <a:endParaRPr lang="en-US" dirty="0"/>
          </a:p>
        </p:txBody>
      </p:sp>
      <p:pic>
        <p:nvPicPr>
          <p:cNvPr id="4099" name="Picture 3" descr="C:\Users\Lenovo\Pictures\Abnormal Fetal Lie &amp; Pressentation\breech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789040"/>
            <a:ext cx="6336704" cy="275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699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labour. (Cont.)</a:t>
            </a:r>
          </a:p>
        </p:txBody>
      </p:sp>
      <p:sp>
        <p:nvSpPr>
          <p:cNvPr id="3" name="Content Placeholder 2"/>
          <p:cNvSpPr>
            <a:spLocks noGrp="1"/>
          </p:cNvSpPr>
          <p:nvPr>
            <p:ph idx="1"/>
          </p:nvPr>
        </p:nvSpPr>
        <p:spPr/>
        <p:txBody>
          <a:bodyPr/>
          <a:lstStyle/>
          <a:p>
            <a:r>
              <a:rPr lang="en-US" dirty="0" smtClean="0"/>
              <a:t>At </a:t>
            </a:r>
            <a:r>
              <a:rPr lang="en-US" dirty="0"/>
              <a:t>the same time the back rotate ant, the neck rests against the pubic arch as the head is born by the face sweeping over the perineum &amp; the </a:t>
            </a:r>
            <a:r>
              <a:rPr lang="en-US" dirty="0" smtClean="0"/>
              <a:t>baby born </a:t>
            </a:r>
            <a:r>
              <a:rPr lang="en-US" dirty="0"/>
              <a:t>by backward lifting </a:t>
            </a:r>
            <a:endParaRPr lang="en-US" dirty="0" smtClean="0"/>
          </a:p>
          <a:p>
            <a:pPr marL="0" indent="0">
              <a:buNone/>
            </a:pPr>
            <a:r>
              <a:rPr lang="en-US" dirty="0" smtClean="0"/>
              <a:t>onto </a:t>
            </a:r>
            <a:r>
              <a:rPr lang="en-US" dirty="0"/>
              <a:t>the maternal </a:t>
            </a:r>
            <a:r>
              <a:rPr lang="en-US" dirty="0" smtClean="0"/>
              <a:t>abdomen.</a:t>
            </a:r>
          </a:p>
          <a:p>
            <a:pPr marL="0" indent="0">
              <a:buNone/>
            </a:pPr>
            <a:r>
              <a:rPr lang="en-US" dirty="0" smtClean="0"/>
              <a:t>Posterior </a:t>
            </a:r>
            <a:r>
              <a:rPr lang="en-US" dirty="0"/>
              <a:t>rotation of the </a:t>
            </a:r>
            <a:r>
              <a:rPr lang="en-US" dirty="0" smtClean="0"/>
              <a:t>occiput</a:t>
            </a:r>
          </a:p>
          <a:p>
            <a:pPr marL="0" indent="0">
              <a:buNone/>
            </a:pPr>
            <a:r>
              <a:rPr lang="en-US" dirty="0" smtClean="0"/>
              <a:t> </a:t>
            </a:r>
            <a:r>
              <a:rPr lang="en-US" dirty="0"/>
              <a:t>occur infrequently &amp; then the </a:t>
            </a:r>
            <a:endParaRPr lang="en-US" dirty="0" smtClean="0"/>
          </a:p>
          <a:p>
            <a:pPr marL="0" indent="0">
              <a:buNone/>
            </a:pPr>
            <a:r>
              <a:rPr lang="en-US" dirty="0" smtClean="0"/>
              <a:t>head </a:t>
            </a:r>
            <a:r>
              <a:rPr lang="en-US" dirty="0"/>
              <a:t>is born by face to pubis.  </a:t>
            </a:r>
          </a:p>
          <a:p>
            <a:endParaRPr lang="en-US" dirty="0"/>
          </a:p>
        </p:txBody>
      </p:sp>
      <p:pic>
        <p:nvPicPr>
          <p:cNvPr id="5122" name="Picture 2" descr="C:\Users\Lenovo\Pictures\Abnormal Fetal Lie &amp; Pressentation\breech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798233"/>
            <a:ext cx="3504172" cy="3583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74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(ECV)</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All cases must be delivered in a hospital by experienced obstetrician. </a:t>
            </a:r>
          </a:p>
          <a:p>
            <a:r>
              <a:rPr lang="en-US" dirty="0" smtClean="0">
                <a:solidFill>
                  <a:srgbClr val="FF0000"/>
                </a:solidFill>
              </a:rPr>
              <a:t>External cephalic version: </a:t>
            </a:r>
            <a:r>
              <a:rPr lang="en-US" dirty="0" smtClean="0"/>
              <a:t>The fetus is turned to a head presentation by manipulation through the mother’s abdominal wall.</a:t>
            </a:r>
          </a:p>
          <a:p>
            <a:pPr marL="0" indent="0">
              <a:buNone/>
            </a:pPr>
            <a:r>
              <a:rPr lang="en-US" i="1" u="sng" dirty="0" smtClean="0"/>
              <a:t>Contraindications:</a:t>
            </a:r>
          </a:p>
          <a:p>
            <a:pPr marL="0" indent="0">
              <a:buNone/>
            </a:pPr>
            <a:r>
              <a:rPr lang="en-US" dirty="0" smtClean="0"/>
              <a:t>1- Placenta previa &amp; contracted pelvis.</a:t>
            </a:r>
          </a:p>
          <a:p>
            <a:pPr marL="0" indent="0">
              <a:buNone/>
            </a:pPr>
            <a:r>
              <a:rPr lang="en-US" dirty="0" smtClean="0"/>
              <a:t>2- IUD &amp; severe congenital anomalies.</a:t>
            </a:r>
          </a:p>
          <a:p>
            <a:pPr marL="0" indent="0">
              <a:buNone/>
            </a:pPr>
            <a:r>
              <a:rPr lang="en-US" dirty="0" smtClean="0"/>
              <a:t>3- ROM, oligohydramnios, twin pregnancy &amp; lack of uterine relaxation.</a:t>
            </a:r>
          </a:p>
          <a:p>
            <a:pPr marL="0" indent="0">
              <a:buNone/>
            </a:pPr>
            <a:r>
              <a:rPr lang="en-US" dirty="0" smtClean="0"/>
              <a:t>4- Severe HT &amp; severe IUGR.</a:t>
            </a:r>
          </a:p>
          <a:p>
            <a:pPr marL="0" indent="0">
              <a:buNone/>
            </a:pPr>
            <a:r>
              <a:rPr lang="en-US" dirty="0" smtClean="0"/>
              <a:t>5- Scared uterus. </a:t>
            </a:r>
          </a:p>
          <a:p>
            <a:pPr marL="0" indent="0">
              <a:buNone/>
            </a:pPr>
            <a:r>
              <a:rPr lang="en-US" dirty="0" smtClean="0"/>
              <a:t> </a:t>
            </a:r>
            <a:endParaRPr lang="en-US" dirty="0"/>
          </a:p>
        </p:txBody>
      </p:sp>
    </p:spTree>
    <p:extLst>
      <p:ext uri="{BB962C8B-B14F-4D97-AF65-F5344CB8AC3E}">
        <p14:creationId xmlns:p14="http://schemas.microsoft.com/office/powerpoint/2010/main" val="7402115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563</TotalTime>
  <Words>1468</Words>
  <Application>Microsoft Office PowerPoint</Application>
  <PresentationFormat>On-screen Show (4:3)</PresentationFormat>
  <Paragraphs>145</Paragraphs>
  <Slides>22</Slides>
  <Notes>1</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Executive</vt:lpstr>
      <vt:lpstr>BREECH PRESENTATION</vt:lpstr>
      <vt:lpstr>Aetiology</vt:lpstr>
      <vt:lpstr>Diagnosis</vt:lpstr>
      <vt:lpstr>Types of breech</vt:lpstr>
      <vt:lpstr>Complications of vaginal breech delivery</vt:lpstr>
      <vt:lpstr>Mechanism of labour</vt:lpstr>
      <vt:lpstr>Mechanism of labour. (Cont.)</vt:lpstr>
      <vt:lpstr>Mechanism of labour. (Cont.)</vt:lpstr>
      <vt:lpstr>Management  (ECV)</vt:lpstr>
      <vt:lpstr>Management  (ECV)</vt:lpstr>
      <vt:lpstr>ECV Procedure </vt:lpstr>
      <vt:lpstr>Management of persistent breech presentation</vt:lpstr>
      <vt:lpstr>Elective caesarean section</vt:lpstr>
      <vt:lpstr>Vaginal Breech Delivery</vt:lpstr>
      <vt:lpstr>Assisted Breech Delivery. </vt:lpstr>
      <vt:lpstr>Assisted delivery of the trunk</vt:lpstr>
      <vt:lpstr>Assisted delivery of the trunk</vt:lpstr>
      <vt:lpstr>Assisted delivery of the trunk</vt:lpstr>
      <vt:lpstr>Delivery of the head</vt:lpstr>
      <vt:lpstr>Delivery of the head (cont)</vt:lpstr>
      <vt:lpstr>Assisted Breech Video </vt:lpstr>
      <vt:lpstr>Breech Extraction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BREECH PRESENTATION</dc:title>
  <dc:creator>Lenovo</dc:creator>
  <cp:lastModifiedBy>Lenovo</cp:lastModifiedBy>
  <cp:revision>26</cp:revision>
  <dcterms:created xsi:type="dcterms:W3CDTF">2014-12-11T12:07:28Z</dcterms:created>
  <dcterms:modified xsi:type="dcterms:W3CDTF">2016-12-08T10:29:43Z</dcterms:modified>
</cp:coreProperties>
</file>